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956" y="-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2C2A-2CB8-4EB5-BAA2-222D64DD0491}" type="datetimeFigureOut">
              <a:rPr lang="cs-CZ" smtClean="0"/>
              <a:t>22. 12. 2016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5A51-1DA9-4133-B1A2-B1E383AD203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986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2C2A-2CB8-4EB5-BAA2-222D64DD0491}" type="datetimeFigureOut">
              <a:rPr lang="cs-CZ" smtClean="0"/>
              <a:t>22. 12. 2016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5A51-1DA9-4133-B1A2-B1E383AD203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469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2C2A-2CB8-4EB5-BAA2-222D64DD0491}" type="datetimeFigureOut">
              <a:rPr lang="cs-CZ" smtClean="0"/>
              <a:t>22. 12. 2016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5A51-1DA9-4133-B1A2-B1E383AD203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589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2C2A-2CB8-4EB5-BAA2-222D64DD0491}" type="datetimeFigureOut">
              <a:rPr lang="cs-CZ" smtClean="0"/>
              <a:t>22. 12. 2016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5A51-1DA9-4133-B1A2-B1E383AD203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412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2C2A-2CB8-4EB5-BAA2-222D64DD0491}" type="datetimeFigureOut">
              <a:rPr lang="cs-CZ" smtClean="0"/>
              <a:t>22. 12. 2016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5A51-1DA9-4133-B1A2-B1E383AD203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613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2C2A-2CB8-4EB5-BAA2-222D64DD0491}" type="datetimeFigureOut">
              <a:rPr lang="cs-CZ" smtClean="0"/>
              <a:t>22. 12. 2016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5A51-1DA9-4133-B1A2-B1E383AD203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314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2C2A-2CB8-4EB5-BAA2-222D64DD0491}" type="datetimeFigureOut">
              <a:rPr lang="cs-CZ" smtClean="0"/>
              <a:t>22. 12. 2016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5A51-1DA9-4133-B1A2-B1E383AD203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983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2C2A-2CB8-4EB5-BAA2-222D64DD0491}" type="datetimeFigureOut">
              <a:rPr lang="cs-CZ" smtClean="0"/>
              <a:t>22. 12. 2016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5A51-1DA9-4133-B1A2-B1E383AD203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915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2C2A-2CB8-4EB5-BAA2-222D64DD0491}" type="datetimeFigureOut">
              <a:rPr lang="cs-CZ" smtClean="0"/>
              <a:t>22. 12. 2016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5A51-1DA9-4133-B1A2-B1E383AD203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5990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2C2A-2CB8-4EB5-BAA2-222D64DD0491}" type="datetimeFigureOut">
              <a:rPr lang="cs-CZ" smtClean="0"/>
              <a:t>22. 12. 2016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5A51-1DA9-4133-B1A2-B1E383AD203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9742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2C2A-2CB8-4EB5-BAA2-222D64DD0491}" type="datetimeFigureOut">
              <a:rPr lang="cs-CZ" smtClean="0"/>
              <a:t>22. 12. 2016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5A51-1DA9-4133-B1A2-B1E383AD203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024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F2C2A-2CB8-4EB5-BAA2-222D64DD0491}" type="datetimeFigureOut">
              <a:rPr lang="cs-CZ" smtClean="0"/>
              <a:t>22. 12. 2016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45A51-1DA9-4133-B1A2-B1E383AD203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4835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1931" y="0"/>
            <a:ext cx="6858000" cy="9144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1" name="Picture 3" descr="E:\Prace - FHS UTB Zlin\! JAKESOVA\Časopis\logo\soced_logo_blac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029" y="8409353"/>
            <a:ext cx="1448439" cy="60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bdélník 11"/>
          <p:cNvSpPr/>
          <p:nvPr/>
        </p:nvSpPr>
        <p:spPr>
          <a:xfrm>
            <a:off x="3941254" y="8339609"/>
            <a:ext cx="242303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258763"/>
            <a:r>
              <a:rPr lang="cs-CZ" sz="1100" b="1" dirty="0" smtClean="0"/>
              <a:t>Sociální pedagogika </a:t>
            </a:r>
            <a:r>
              <a:rPr lang="cs-CZ" sz="1100" b="1" dirty="0"/>
              <a:t>|</a:t>
            </a:r>
            <a:r>
              <a:rPr lang="cs-CZ" sz="1100" b="1" dirty="0" smtClean="0"/>
              <a:t> </a:t>
            </a:r>
            <a:r>
              <a:rPr lang="cs-CZ" sz="1100" b="1" dirty="0">
                <a:solidFill>
                  <a:schemeClr val="accent6">
                    <a:lumMod val="50000"/>
                  </a:schemeClr>
                </a:solidFill>
              </a:rPr>
              <a:t>Social</a:t>
            </a:r>
            <a:r>
              <a:rPr lang="cs-CZ" sz="11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1100" b="1" dirty="0" smtClean="0">
                <a:solidFill>
                  <a:schemeClr val="accent6">
                    <a:lumMod val="50000"/>
                  </a:schemeClr>
                </a:solidFill>
              </a:rPr>
              <a:t>Education </a:t>
            </a:r>
            <a:endParaRPr lang="cs-CZ" sz="1100" b="1" dirty="0">
              <a:solidFill>
                <a:schemeClr val="accent6">
                  <a:lumMod val="50000"/>
                </a:schemeClr>
              </a:solidFill>
            </a:endParaRPr>
          </a:p>
          <a:p>
            <a:pPr defTabSz="258763"/>
            <a:r>
              <a:rPr lang="cs-CZ" sz="1100" dirty="0" smtClean="0"/>
              <a:t>E</a:t>
            </a:r>
            <a:r>
              <a:rPr lang="cs-CZ" sz="1100" dirty="0"/>
              <a:t>: editorsoced@fhs.utb.cz</a:t>
            </a:r>
          </a:p>
          <a:p>
            <a:pPr defTabSz="258763"/>
            <a:r>
              <a:rPr lang="cs-CZ" sz="1100" dirty="0" smtClean="0"/>
              <a:t>T</a:t>
            </a:r>
            <a:r>
              <a:rPr lang="cs-CZ" sz="1100" dirty="0"/>
              <a:t>: +420 576 038 </a:t>
            </a:r>
            <a:r>
              <a:rPr lang="cs-CZ" sz="1100" dirty="0" smtClean="0"/>
              <a:t>007</a:t>
            </a:r>
          </a:p>
          <a:p>
            <a:pPr defTabSz="258763"/>
            <a:r>
              <a:rPr lang="cs-CZ" sz="1100" dirty="0" smtClean="0"/>
              <a:t>W</a:t>
            </a:r>
            <a:r>
              <a:rPr lang="cs-CZ" sz="1100" dirty="0"/>
              <a:t>: www.soced.cz </a:t>
            </a: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1" t="9050" r="9051" b="9050"/>
          <a:stretch/>
        </p:blipFill>
        <p:spPr>
          <a:xfrm>
            <a:off x="3333732" y="8419573"/>
            <a:ext cx="607522" cy="60752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1"/>
          <a:stretch/>
        </p:blipFill>
        <p:spPr bwMode="auto">
          <a:xfrm>
            <a:off x="664518" y="16712"/>
            <a:ext cx="6292874" cy="4234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ovéPole 20"/>
          <p:cNvSpPr txBox="1"/>
          <p:nvPr/>
        </p:nvSpPr>
        <p:spPr>
          <a:xfrm>
            <a:off x="-15925" y="16712"/>
            <a:ext cx="6748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3200" spc="70" dirty="0" smtClean="0">
                <a:solidFill>
                  <a:schemeClr val="accent6">
                    <a:lumMod val="50000"/>
                  </a:schemeClr>
                </a:solidFill>
                <a:latin typeface="Bodoni MT Poster Compressed" panose="02070706080601050204" pitchFamily="18" charset="0"/>
                <a:ea typeface="Segoe UI Emoji" panose="020B0502040204020203" pitchFamily="34" charset="0"/>
              </a:rPr>
              <a:t>Výzva pro autory</a:t>
            </a:r>
            <a:endParaRPr lang="cs-CZ" spc="70" dirty="0" smtClean="0">
              <a:solidFill>
                <a:schemeClr val="accent6">
                  <a:lumMod val="50000"/>
                </a:schemeClr>
              </a:solidFill>
              <a:latin typeface="Bodoni MT Poster Compressed" panose="02070706080601050204" pitchFamily="18" charset="0"/>
              <a:ea typeface="Segoe UI Emoji" panose="020B0502040204020203" pitchFamily="34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-4253075" y="4265940"/>
            <a:ext cx="9116655" cy="584775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spc="7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                                                                          Duben</a:t>
            </a:r>
            <a:r>
              <a:rPr lang="cs-CZ" sz="3200" spc="7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 </a:t>
            </a:r>
            <a:r>
              <a:rPr lang="cs-CZ" sz="3000" spc="70" dirty="0" smtClean="0">
                <a:solidFill>
                  <a:schemeClr val="bg1"/>
                </a:solidFill>
                <a:ea typeface="Segoe UI Emoji" panose="020B0502040204020203" pitchFamily="34" charset="0"/>
              </a:rPr>
              <a:t>2018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-15925" y="4265939"/>
            <a:ext cx="6973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Téma </a:t>
            </a:r>
            <a:r>
              <a:rPr lang="cs-CZ" sz="1600" b="1" dirty="0"/>
              <a:t>monotematického čísla: </a:t>
            </a:r>
            <a:r>
              <a:rPr lang="cs-CZ" sz="1600" b="1" dirty="0">
                <a:solidFill>
                  <a:schemeClr val="accent6">
                    <a:lumMod val="50000"/>
                  </a:schemeClr>
                </a:solidFill>
              </a:rPr>
              <a:t>Každodenní sociální praktiky jako součást stvrzování sociálního řádu v oblasti výchovy a </a:t>
            </a:r>
            <a:r>
              <a:rPr lang="cs-CZ" sz="1600" b="1" dirty="0" smtClean="0">
                <a:solidFill>
                  <a:schemeClr val="accent6">
                    <a:lumMod val="50000"/>
                  </a:schemeClr>
                </a:solidFill>
              </a:rPr>
              <a:t>vzdělávání</a:t>
            </a:r>
            <a:endParaRPr lang="cs-CZ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303241" y="3419872"/>
            <a:ext cx="3429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cs-CZ" sz="1400" dirty="0" smtClean="0">
                <a:solidFill>
                  <a:schemeClr val="accent6">
                    <a:lumMod val="50000"/>
                  </a:schemeClr>
                </a:solidFill>
              </a:rPr>
              <a:t>Autoři jsou srdečně zváni </a:t>
            </a: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k </a:t>
            </a:r>
            <a:r>
              <a:rPr lang="cs-CZ" sz="1400" dirty="0" smtClean="0">
                <a:solidFill>
                  <a:schemeClr val="accent6">
                    <a:lumMod val="50000"/>
                  </a:schemeClr>
                </a:solidFill>
              </a:rPr>
              <a:t>publikování</a:t>
            </a: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6">
                    <a:lumMod val="50000"/>
                  </a:schemeClr>
                </a:solidFill>
              </a:rPr>
              <a:t>příspěvků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</a:rPr>
              <a:t> pro </a:t>
            </a:r>
            <a:r>
              <a:rPr lang="cs-CZ" sz="1400" dirty="0" smtClean="0">
                <a:solidFill>
                  <a:schemeClr val="accent6">
                    <a:lumMod val="50000"/>
                  </a:schemeClr>
                </a:solidFill>
              </a:rPr>
              <a:t>nadcházející vydání</a:t>
            </a: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endParaRPr lang="cs-CZ" sz="1400" dirty="0">
              <a:solidFill>
                <a:schemeClr val="accent6">
                  <a:lumMod val="50000"/>
                </a:schemeClr>
              </a:solidFill>
            </a:endParaRPr>
          </a:p>
          <a:p>
            <a:pPr algn="r"/>
            <a:r>
              <a:rPr lang="cs-CZ" sz="1400" b="1" dirty="0">
                <a:solidFill>
                  <a:schemeClr val="accent6">
                    <a:lumMod val="50000"/>
                  </a:schemeClr>
                </a:solidFill>
              </a:rPr>
              <a:t>ročník 6 / číslo 1 /</a:t>
            </a:r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1400" b="1" dirty="0">
                <a:solidFill>
                  <a:schemeClr val="accent6">
                    <a:lumMod val="50000"/>
                  </a:schemeClr>
                </a:solidFill>
              </a:rPr>
              <a:t>Duben</a:t>
            </a:r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 201</a:t>
            </a:r>
            <a:r>
              <a:rPr lang="cs-CZ" sz="1400" b="1" dirty="0">
                <a:solidFill>
                  <a:schemeClr val="accent6">
                    <a:lumMod val="50000"/>
                  </a:schemeClr>
                </a:solidFill>
              </a:rPr>
              <a:t>8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02447" y="4869131"/>
            <a:ext cx="6735301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300" dirty="0"/>
              <a:t>Každý jedinec si utváří své vzorce jednání, které realizuje pomocí tzv. sociálních </a:t>
            </a:r>
            <a:r>
              <a:rPr lang="cs-CZ" sz="1300" dirty="0" smtClean="0"/>
              <a:t>praktik.</a:t>
            </a:r>
            <a:br>
              <a:rPr lang="cs-CZ" sz="1300" dirty="0" smtClean="0"/>
            </a:br>
            <a:r>
              <a:rPr lang="cs-CZ" sz="1300" dirty="0" smtClean="0"/>
              <a:t>Sociální </a:t>
            </a:r>
            <a:r>
              <a:rPr lang="cs-CZ" sz="1300" dirty="0"/>
              <a:t>praktiky jsou produktem socializace každého jedince. Problematika analýzy každodenních sociálních praktik jako součásti sociálně distribuovaného vědění představuje jeden z důležitých atributů fungování </a:t>
            </a:r>
            <a:r>
              <a:rPr lang="cs-CZ" sz="1300" dirty="0" smtClean="0"/>
              <a:t>sociálního </a:t>
            </a:r>
            <a:r>
              <a:rPr lang="cs-CZ" sz="1300" dirty="0"/>
              <a:t>řádu ve společnosti. Každodenní sociální praktiky se liší napříč různými sociálními skupinami. Fenomén analýzy každodenních sociálních praktik je zajímavé analyzovat v rovině </a:t>
            </a:r>
            <a:r>
              <a:rPr lang="cs-CZ" sz="1300" dirty="0" smtClean="0"/>
              <a:t>formálního</a:t>
            </a:r>
            <a:r>
              <a:rPr lang="cs-CZ" sz="1300" dirty="0"/>
              <a:t>, </a:t>
            </a:r>
            <a:r>
              <a:rPr lang="cs-CZ" sz="1300" dirty="0" smtClean="0"/>
              <a:t>neformálního i </a:t>
            </a:r>
            <a:r>
              <a:rPr lang="cs-CZ" sz="1300" dirty="0"/>
              <a:t>informálního vzdělávání pro různé věkové skupiny. V naší výzvě se chceme zaměřit zejména na specifické sociální skupiny, které určitým způsobem zvýznamňují vlastní (žitou) sociální </a:t>
            </a:r>
            <a:r>
              <a:rPr lang="cs-CZ" sz="1300" dirty="0" smtClean="0"/>
              <a:t>realitu. Toto </a:t>
            </a:r>
            <a:r>
              <a:rPr lang="cs-CZ" sz="1300" dirty="0"/>
              <a:t>zvýznamňování sociální reality chceme </a:t>
            </a:r>
            <a:r>
              <a:rPr lang="cs-CZ" sz="1300" dirty="0" smtClean="0"/>
              <a:t>vysvětlit</a:t>
            </a:r>
            <a:br>
              <a:rPr lang="cs-CZ" sz="1300" dirty="0" smtClean="0"/>
            </a:br>
            <a:r>
              <a:rPr lang="cs-CZ" sz="1300" dirty="0" smtClean="0"/>
              <a:t>z </a:t>
            </a:r>
            <a:r>
              <a:rPr lang="cs-CZ" sz="1300" dirty="0"/>
              <a:t>pohledu každodenního vědění členů (specifických) sociálních skupin, jejich vlastních sociálních vzorců nebo interpretací. Vítáme empirické, teoretické i přehledové studie, které se uvedenou problematikou budou zabývat</a:t>
            </a:r>
            <a:r>
              <a:rPr lang="cs-CZ" sz="1300" dirty="0" smtClean="0"/>
              <a:t>. Zároveň přijímáme tematicky nezaměřené texty k publikování, jenž budou následovat po studiích monotematicky zaměřených.</a:t>
            </a:r>
          </a:p>
          <a:p>
            <a:pPr algn="just"/>
            <a:endParaRPr lang="cs-CZ" sz="800" dirty="0" smtClean="0"/>
          </a:p>
          <a:p>
            <a:r>
              <a:rPr lang="cs-CZ" sz="1300" b="1" dirty="0" smtClean="0">
                <a:solidFill>
                  <a:schemeClr val="accent6">
                    <a:lumMod val="50000"/>
                  </a:schemeClr>
                </a:solidFill>
              </a:rPr>
              <a:t>Důležité </a:t>
            </a:r>
            <a:r>
              <a:rPr lang="cs-CZ" sz="1300" b="1" dirty="0" smtClean="0">
                <a:solidFill>
                  <a:schemeClr val="accent6">
                    <a:lumMod val="50000"/>
                  </a:schemeClr>
                </a:solidFill>
              </a:rPr>
              <a:t>termíny:</a:t>
            </a:r>
          </a:p>
          <a:p>
            <a:r>
              <a:rPr lang="cs-CZ" sz="1300" dirty="0" smtClean="0"/>
              <a:t>Příjem a</a:t>
            </a:r>
            <a:r>
              <a:rPr lang="en-US" sz="1300" dirty="0" smtClean="0"/>
              <a:t>bstrakt</a:t>
            </a:r>
            <a:r>
              <a:rPr lang="cs-CZ" sz="1300" dirty="0" smtClean="0"/>
              <a:t>ů příspěvků redakcí</a:t>
            </a:r>
            <a:r>
              <a:rPr lang="en-US" sz="1300" dirty="0" smtClean="0"/>
              <a:t>: 15</a:t>
            </a:r>
            <a:r>
              <a:rPr lang="en-US" sz="1300" dirty="0"/>
              <a:t>. </a:t>
            </a:r>
            <a:r>
              <a:rPr lang="cs-CZ" sz="1300" dirty="0" smtClean="0"/>
              <a:t>září 2017</a:t>
            </a:r>
            <a:endParaRPr lang="en-US" sz="1300" dirty="0"/>
          </a:p>
          <a:p>
            <a:r>
              <a:rPr lang="en-US" sz="1300" dirty="0" smtClean="0"/>
              <a:t>Přijetí </a:t>
            </a:r>
            <a:r>
              <a:rPr lang="cs-CZ" sz="1300" dirty="0" smtClean="0"/>
              <a:t>celého</a:t>
            </a:r>
            <a:r>
              <a:rPr lang="en-US" sz="1300" dirty="0" smtClean="0"/>
              <a:t> </a:t>
            </a:r>
            <a:r>
              <a:rPr lang="cs-CZ" sz="1300" dirty="0" smtClean="0"/>
              <a:t>znění příspěvků </a:t>
            </a:r>
            <a:r>
              <a:rPr lang="en-US" sz="1300" dirty="0" smtClean="0"/>
              <a:t>(full-t</a:t>
            </a:r>
            <a:r>
              <a:rPr lang="cs-CZ" sz="1300" dirty="0" smtClean="0"/>
              <a:t>ext</a:t>
            </a:r>
            <a:r>
              <a:rPr lang="en-US" sz="1300" dirty="0" smtClean="0"/>
              <a:t>y</a:t>
            </a:r>
            <a:r>
              <a:rPr lang="en-US" sz="1300" dirty="0"/>
              <a:t>): </a:t>
            </a:r>
            <a:r>
              <a:rPr lang="cs-CZ" sz="1300" dirty="0" smtClean="0"/>
              <a:t>15</a:t>
            </a:r>
            <a:r>
              <a:rPr lang="en-US" sz="1300" dirty="0" smtClean="0"/>
              <a:t>. </a:t>
            </a:r>
            <a:r>
              <a:rPr lang="cs-CZ" sz="1300" dirty="0" smtClean="0"/>
              <a:t>listopad</a:t>
            </a:r>
            <a:r>
              <a:rPr lang="en-US" sz="1300" dirty="0" smtClean="0"/>
              <a:t> </a:t>
            </a:r>
            <a:r>
              <a:rPr lang="cs-CZ" sz="1300" dirty="0" smtClean="0"/>
              <a:t>2017</a:t>
            </a:r>
            <a:endParaRPr lang="en-US" sz="1300" dirty="0"/>
          </a:p>
          <a:p>
            <a:r>
              <a:rPr lang="cs-CZ" sz="1300" dirty="0" smtClean="0"/>
              <a:t>Publikování </a:t>
            </a:r>
            <a:r>
              <a:rPr lang="cs-CZ" sz="1300" dirty="0" smtClean="0"/>
              <a:t>příspěvků online</a:t>
            </a:r>
            <a:r>
              <a:rPr lang="en-US" sz="1300" dirty="0" smtClean="0"/>
              <a:t>: </a:t>
            </a:r>
            <a:r>
              <a:rPr lang="en-US" sz="1300" dirty="0"/>
              <a:t>15. </a:t>
            </a:r>
            <a:r>
              <a:rPr lang="cs-CZ" sz="1300" dirty="0" smtClean="0"/>
              <a:t>duben</a:t>
            </a:r>
            <a:r>
              <a:rPr lang="en-US" sz="1300" dirty="0" smtClean="0"/>
              <a:t> </a:t>
            </a:r>
            <a:r>
              <a:rPr lang="cs-CZ" sz="1300" dirty="0" smtClean="0"/>
              <a:t>2018</a:t>
            </a:r>
            <a:r>
              <a:rPr lang="cs-CZ" sz="14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335175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77</Words>
  <Application>Microsoft Office PowerPoint</Application>
  <PresentationFormat>Předvádění na obrazovce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 Jakešová</dc:creator>
  <cp:lastModifiedBy>redakce</cp:lastModifiedBy>
  <cp:revision>31</cp:revision>
  <cp:lastPrinted>2016-05-31T07:41:01Z</cp:lastPrinted>
  <dcterms:created xsi:type="dcterms:W3CDTF">2015-04-29T13:50:42Z</dcterms:created>
  <dcterms:modified xsi:type="dcterms:W3CDTF">2016-12-22T19:36:25Z</dcterms:modified>
</cp:coreProperties>
</file>